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2"/>
  </p:notesMasterIdLst>
  <p:sldIdLst>
    <p:sldId id="256" r:id="rId5"/>
    <p:sldId id="276" r:id="rId6"/>
    <p:sldId id="280" r:id="rId7"/>
    <p:sldId id="301" r:id="rId8"/>
    <p:sldId id="303" r:id="rId9"/>
    <p:sldId id="304" r:id="rId10"/>
    <p:sldId id="265" r:id="rId11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96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Line Following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FB80B-EDBF-A297-6F50-5FF11845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2028" y="806362"/>
            <a:ext cx="4567939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BB329-E424-B0FF-B9F7-65CB3470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7312" y="356126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0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891535" y="2988671"/>
            <a:ext cx="3806685" cy="3049213"/>
          </a:xfrm>
          <a:prstGeom prst="rect">
            <a:avLst/>
          </a:prstGeom>
        </p:spPr>
      </p:pic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DC52BF51-2BE3-2D80-78B9-1A76EAA629DA}"/>
              </a:ext>
            </a:extLst>
          </p:cNvPr>
          <p:cNvSpPr/>
          <p:nvPr/>
        </p:nvSpPr>
        <p:spPr>
          <a:xfrm>
            <a:off x="8381426" y="2042157"/>
            <a:ext cx="2826902" cy="1416778"/>
          </a:xfrm>
          <a:prstGeom prst="flowChartMerge">
            <a:avLst/>
          </a:prstGeom>
          <a:solidFill>
            <a:srgbClr val="FF0000">
              <a:alpha val="5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Sensors: </a:t>
                </a:r>
                <a:r>
                  <a:rPr lang="en-IN" dirty="0"/>
                  <a:t>Camera (compressed/uncompressed | 320x240 </a:t>
                </a:r>
                <a:r>
                  <a:rPr lang="en-IN" dirty="0" err="1"/>
                  <a:t>px</a:t>
                </a:r>
                <a:r>
                  <a:rPr lang="en-IN" dirty="0"/>
                  <a:t>)</a:t>
                </a:r>
              </a:p>
              <a:p>
                <a:r>
                  <a:rPr lang="en-IN" b="1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Crop incoming image: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𝑅𝑂𝐼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+110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+120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Convert from RGB to HSV color space and mask specific color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weighted average of pixel intensities (detect clusters)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centroid of cluster and </a:t>
                </a:r>
                <a:r>
                  <a:rPr lang="en-US" dirty="0"/>
                  <a:t>thereby deviation from line</a:t>
                </a:r>
                <a:endParaRPr lang="en-IN" dirty="0"/>
              </a:p>
              <a:p>
                <a:pPr lvl="1"/>
                <a:r>
                  <a:rPr lang="en-IN" dirty="0"/>
                  <a:t>Constant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lin_vel</a:t>
                </a:r>
                <a:r>
                  <a:rPr lang="en-IN" dirty="0"/>
                  <a:t> with PID controller for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ang_vel</a:t>
                </a:r>
                <a:endParaRPr lang="en-IN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IN" dirty="0"/>
                  <a:t>Safety mechanisms and bounds (actuation limits)</a:t>
                </a:r>
              </a:p>
              <a:p>
                <a:r>
                  <a:rPr lang="en-IN" b="1" dirty="0"/>
                  <a:t>Alternate approaches:</a:t>
                </a:r>
              </a:p>
              <a:p>
                <a:pPr lvl="1"/>
                <a:r>
                  <a:rPr lang="en-IN" dirty="0"/>
                  <a:t>Different ROI and HSV thresholds</a:t>
                </a:r>
              </a:p>
              <a:p>
                <a:pPr lvl="1"/>
                <a:r>
                  <a:rPr lang="en-IN" i="0" dirty="0">
                    <a:effectLst/>
                  </a:rPr>
                  <a:t>Tilting camera – tight curves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" t="-996" b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/>
              <p:nvPr/>
            </p:nvSpPr>
            <p:spPr>
              <a:xfrm>
                <a:off x="8199953" y="1288701"/>
                <a:ext cx="318984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+110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+120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953" y="1288701"/>
                <a:ext cx="3189848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4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GB (left) and HSV (right) color spaces. | Download Scientific Diagram">
            <a:extLst>
              <a:ext uri="{FF2B5EF4-FFF2-40B4-BE49-F238E27FC236}">
                <a16:creationId xmlns:a16="http://schemas.microsoft.com/office/drawing/2014/main" id="{82C4631F-5050-F33F-2B71-02D9A9314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020" y="4490860"/>
            <a:ext cx="4114800" cy="16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Sensors: </a:t>
                </a:r>
                <a:r>
                  <a:rPr lang="en-IN" dirty="0"/>
                  <a:t>Camera (compressed/uncompressed | 320x240 </a:t>
                </a:r>
                <a:r>
                  <a:rPr lang="en-IN" dirty="0" err="1"/>
                  <a:t>px</a:t>
                </a:r>
                <a:r>
                  <a:rPr lang="en-IN" dirty="0"/>
                  <a:t>)</a:t>
                </a:r>
              </a:p>
              <a:p>
                <a:r>
                  <a:rPr lang="en-IN" b="1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Crop incoming image: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𝑅𝑂𝐼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+110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+120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Convert from RGB to HSV color space and mask specific color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weighted average of pixel intensities (detect clusters)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centroid of cluster and </a:t>
                </a:r>
                <a:r>
                  <a:rPr lang="en-US" dirty="0"/>
                  <a:t>thereby deviation from line</a:t>
                </a:r>
                <a:endParaRPr lang="en-IN" dirty="0"/>
              </a:p>
              <a:p>
                <a:pPr lvl="1"/>
                <a:r>
                  <a:rPr lang="en-IN" dirty="0"/>
                  <a:t>Constant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lin_vel</a:t>
                </a:r>
                <a:r>
                  <a:rPr lang="en-IN" dirty="0"/>
                  <a:t> with PID controller for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ang_vel</a:t>
                </a:r>
                <a:endParaRPr lang="en-IN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IN" dirty="0"/>
                  <a:t>Safety mechanisms and bounds (actuation limits)</a:t>
                </a:r>
              </a:p>
              <a:p>
                <a:r>
                  <a:rPr lang="en-IN" b="1" dirty="0"/>
                  <a:t>Alternate approaches:</a:t>
                </a:r>
              </a:p>
              <a:p>
                <a:pPr lvl="1"/>
                <a:r>
                  <a:rPr lang="en-IN" dirty="0"/>
                  <a:t>Different ROI and HSV thresholds</a:t>
                </a:r>
              </a:p>
              <a:p>
                <a:pPr lvl="1"/>
                <a:r>
                  <a:rPr lang="en-IN" i="0" dirty="0">
                    <a:effectLst/>
                  </a:rPr>
                  <a:t>Tilting camera – tight curves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" t="-996" b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595B52-631F-9513-3CEB-6DB5602A1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020" y="1571625"/>
            <a:ext cx="4114800" cy="2635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56ACB-1D7C-3297-301B-0B163F6BB5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8020" y="4093744"/>
            <a:ext cx="4114800" cy="11360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86BF4D-FF83-5476-66E8-128A4429A9B8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>
            <a:off x="9505420" y="1571625"/>
            <a:ext cx="0" cy="2635723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D9341E-DC0D-8B8D-B333-31A716A81F7E}"/>
              </a:ext>
            </a:extLst>
          </p:cNvPr>
          <p:cNvCxnSpPr>
            <a:cxnSpLocks/>
          </p:cNvCxnSpPr>
          <p:nvPr/>
        </p:nvCxnSpPr>
        <p:spPr>
          <a:xfrm>
            <a:off x="8664045" y="3840142"/>
            <a:ext cx="0" cy="364003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F1AB94-F342-39AF-930D-EFB9A4DB8D0B}"/>
              </a:ext>
            </a:extLst>
          </p:cNvPr>
          <p:cNvCxnSpPr>
            <a:cxnSpLocks/>
          </p:cNvCxnSpPr>
          <p:nvPr/>
        </p:nvCxnSpPr>
        <p:spPr>
          <a:xfrm>
            <a:off x="8664045" y="3875849"/>
            <a:ext cx="841377" cy="0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33D6C4-2A5C-7CB9-42AD-BE5117DC0F2C}"/>
                  </a:ext>
                </a:extLst>
              </p:cNvPr>
              <p:cNvSpPr txBox="1"/>
              <p:nvPr/>
            </p:nvSpPr>
            <p:spPr>
              <a:xfrm>
                <a:off x="8835754" y="3598850"/>
                <a:ext cx="497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𝐶𝑇𝐸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33D6C4-2A5C-7CB9-42AD-BE5117DC0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754" y="3598850"/>
                <a:ext cx="497957" cy="276999"/>
              </a:xfrm>
              <a:prstGeom prst="rect">
                <a:avLst/>
              </a:prstGeom>
              <a:blipFill>
                <a:blip r:embed="rId6"/>
                <a:stretch>
                  <a:fillRect l="-8537" r="-853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C30C25-67FD-79DC-366C-31D5E75175F5}"/>
              </a:ext>
            </a:extLst>
          </p:cNvPr>
          <p:cNvCxnSpPr>
            <a:cxnSpLocks/>
          </p:cNvCxnSpPr>
          <p:nvPr/>
        </p:nvCxnSpPr>
        <p:spPr>
          <a:xfrm>
            <a:off x="7448020" y="2013180"/>
            <a:ext cx="2057400" cy="0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870F0B-04AE-3830-9090-0078B4DAFD27}"/>
                  </a:ext>
                </a:extLst>
              </p:cNvPr>
              <p:cNvSpPr txBox="1"/>
              <p:nvPr/>
            </p:nvSpPr>
            <p:spPr>
              <a:xfrm>
                <a:off x="8227741" y="1736181"/>
                <a:ext cx="4876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870F0B-04AE-3830-9090-0078B4DAF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741" y="1736181"/>
                <a:ext cx="487634" cy="276999"/>
              </a:xfrm>
              <a:prstGeom prst="rect">
                <a:avLst/>
              </a:prstGeom>
              <a:blipFill>
                <a:blip r:embed="rId7"/>
                <a:stretch>
                  <a:fillRect l="-5000" r="-10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62089B-B670-76AB-9B0F-C81E89827155}"/>
              </a:ext>
            </a:extLst>
          </p:cNvPr>
          <p:cNvCxnSpPr>
            <a:cxnSpLocks/>
          </p:cNvCxnSpPr>
          <p:nvPr/>
        </p:nvCxnSpPr>
        <p:spPr>
          <a:xfrm>
            <a:off x="7448020" y="1416287"/>
            <a:ext cx="4114800" cy="0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A63E43-8A78-8E61-D6DC-7E68DD7FC6E4}"/>
                  </a:ext>
                </a:extLst>
              </p:cNvPr>
              <p:cNvSpPr txBox="1"/>
              <p:nvPr/>
            </p:nvSpPr>
            <p:spPr>
              <a:xfrm>
                <a:off x="9382630" y="1125358"/>
                <a:ext cx="245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A63E43-8A78-8E61-D6DC-7E68DD7FC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630" y="1125358"/>
                <a:ext cx="245580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6DAF777-EB3E-01F9-64D6-3DE05A8C4F49}"/>
              </a:ext>
            </a:extLst>
          </p:cNvPr>
          <p:cNvCxnSpPr>
            <a:cxnSpLocks/>
          </p:cNvCxnSpPr>
          <p:nvPr/>
        </p:nvCxnSpPr>
        <p:spPr>
          <a:xfrm>
            <a:off x="11702520" y="1571625"/>
            <a:ext cx="0" cy="2635723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00EC98-D551-13DC-6E9C-7E3B82DE5A85}"/>
                  </a:ext>
                </a:extLst>
              </p:cNvPr>
              <p:cNvSpPr txBox="1"/>
              <p:nvPr/>
            </p:nvSpPr>
            <p:spPr>
              <a:xfrm>
                <a:off x="11741647" y="2750986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00EC98-D551-13DC-6E9C-7E3B82DE5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1647" y="2750986"/>
                <a:ext cx="201145" cy="276999"/>
              </a:xfrm>
              <a:prstGeom prst="rect">
                <a:avLst/>
              </a:prstGeom>
              <a:blipFill>
                <a:blip r:embed="rId9"/>
                <a:stretch>
                  <a:fillRect l="-24242" r="-2424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31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Sensors: </a:t>
                </a:r>
                <a:r>
                  <a:rPr lang="en-IN" dirty="0"/>
                  <a:t>Camera (compressed/uncompressed | 320x240 </a:t>
                </a:r>
                <a:r>
                  <a:rPr lang="en-IN" dirty="0" err="1"/>
                  <a:t>px</a:t>
                </a:r>
                <a:r>
                  <a:rPr lang="en-IN" dirty="0"/>
                  <a:t>)</a:t>
                </a:r>
              </a:p>
              <a:p>
                <a:r>
                  <a:rPr lang="en-IN" b="1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Crop incoming image: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𝑅𝑂𝐼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+110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+120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IN" dirty="0">
                  <a:solidFill>
                    <a:srgbClr val="747474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Convert from RGB to HSV color space and mask specific color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weighted average of pixel intensities (detect clusters)</a:t>
                </a:r>
              </a:p>
              <a:p>
                <a:pPr lvl="1"/>
                <a:r>
                  <a:rPr lang="en-US" dirty="0">
                    <a:solidFill>
                      <a:srgbClr val="747474"/>
                    </a:solidFill>
                  </a:rPr>
                  <a:t>Calculate centroid of cluster and </a:t>
                </a:r>
                <a:r>
                  <a:rPr lang="en-US" dirty="0"/>
                  <a:t>thereby deviation from line</a:t>
                </a:r>
                <a:endParaRPr lang="en-IN" dirty="0"/>
              </a:p>
              <a:p>
                <a:pPr lvl="1"/>
                <a:r>
                  <a:rPr lang="en-IN" dirty="0"/>
                  <a:t>Constant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lin_vel</a:t>
                </a:r>
                <a:r>
                  <a:rPr lang="en-IN" dirty="0"/>
                  <a:t> with PID controller for </a:t>
                </a:r>
                <a:r>
                  <a:rPr lang="en-IN" dirty="0" err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ang_vel</a:t>
                </a:r>
                <a:endParaRPr lang="en-IN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IN" dirty="0"/>
                  <a:t>Safety mechanisms and bounds (actuation limits)</a:t>
                </a:r>
              </a:p>
              <a:p>
                <a:r>
                  <a:rPr lang="en-IN" b="1" dirty="0"/>
                  <a:t>Alternate approaches:</a:t>
                </a:r>
              </a:p>
              <a:p>
                <a:pPr lvl="1"/>
                <a:r>
                  <a:rPr lang="en-IN" dirty="0"/>
                  <a:t>Different ROI and HSV thresholds</a:t>
                </a:r>
              </a:p>
              <a:p>
                <a:pPr lvl="1"/>
                <a:r>
                  <a:rPr lang="en-IN" i="0" dirty="0">
                    <a:effectLst/>
                  </a:rPr>
                  <a:t>Tilting camera – tight curves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2D61E-BBDD-019A-A6F5-CF5FB6BE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" t="-996" b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9CC372C-0AE9-FCFF-208B-FE7F25DCB47C}"/>
              </a:ext>
            </a:extLst>
          </p:cNvPr>
          <p:cNvGrpSpPr>
            <a:grpSpLocks noChangeAspect="1"/>
          </p:cNvGrpSpPr>
          <p:nvPr/>
        </p:nvGrpSpPr>
        <p:grpSpPr>
          <a:xfrm>
            <a:off x="8970491" y="671830"/>
            <a:ext cx="2218821" cy="5577840"/>
            <a:chOff x="8957861" y="608330"/>
            <a:chExt cx="2231451" cy="5609590"/>
          </a:xfrm>
        </p:grpSpPr>
        <p:sp>
          <p:nvSpPr>
            <p:cNvPr id="53" name="Flowchart: Data 52">
              <a:extLst>
                <a:ext uri="{FF2B5EF4-FFF2-40B4-BE49-F238E27FC236}">
                  <a16:creationId xmlns:a16="http://schemas.microsoft.com/office/drawing/2014/main" id="{EE875A25-B559-BEBD-D3D0-33E40759318D}"/>
                </a:ext>
              </a:extLst>
            </p:cNvPr>
            <p:cNvSpPr/>
            <p:nvPr/>
          </p:nvSpPr>
          <p:spPr>
            <a:xfrm>
              <a:off x="10004398" y="5057339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54" name="Flowchart: Data 53">
              <a:extLst>
                <a:ext uri="{FF2B5EF4-FFF2-40B4-BE49-F238E27FC236}">
                  <a16:creationId xmlns:a16="http://schemas.microsoft.com/office/drawing/2014/main" id="{6327D137-BB3A-9295-6444-0AA9DB48AD5C}"/>
                </a:ext>
              </a:extLst>
            </p:cNvPr>
            <p:cNvSpPr/>
            <p:nvPr/>
          </p:nvSpPr>
          <p:spPr>
            <a:xfrm>
              <a:off x="9016121" y="505708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55" name="Flowchart: Data 54">
              <a:extLst>
                <a:ext uri="{FF2B5EF4-FFF2-40B4-BE49-F238E27FC236}">
                  <a16:creationId xmlns:a16="http://schemas.microsoft.com/office/drawing/2014/main" id="{5296FF39-6D7F-7B98-24B9-A147C4D6759A}"/>
                </a:ext>
              </a:extLst>
            </p:cNvPr>
            <p:cNvSpPr/>
            <p:nvPr/>
          </p:nvSpPr>
          <p:spPr>
            <a:xfrm>
              <a:off x="10004398" y="551138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56" name="Flowchart: Data 55">
              <a:extLst>
                <a:ext uri="{FF2B5EF4-FFF2-40B4-BE49-F238E27FC236}">
                  <a16:creationId xmlns:a16="http://schemas.microsoft.com/office/drawing/2014/main" id="{97C2AFCD-16B8-D7A3-BE7E-88F3503B7465}"/>
                </a:ext>
              </a:extLst>
            </p:cNvPr>
            <p:cNvSpPr/>
            <p:nvPr/>
          </p:nvSpPr>
          <p:spPr>
            <a:xfrm>
              <a:off x="9016121" y="5511136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57" name="Flowchart: Data 56">
              <a:extLst>
                <a:ext uri="{FF2B5EF4-FFF2-40B4-BE49-F238E27FC236}">
                  <a16:creationId xmlns:a16="http://schemas.microsoft.com/office/drawing/2014/main" id="{2AAE3C78-CD1A-C5C5-060D-96010DA4E9E8}"/>
                </a:ext>
              </a:extLst>
            </p:cNvPr>
            <p:cNvSpPr/>
            <p:nvPr/>
          </p:nvSpPr>
          <p:spPr>
            <a:xfrm>
              <a:off x="9016121" y="5511638"/>
              <a:ext cx="2114930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Publish CMD_VEL =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{LIN_VEL, ANG_VEL}</a:t>
              </a:r>
            </a:p>
          </p:txBody>
        </p:sp>
        <p:sp>
          <p:nvSpPr>
            <p:cNvPr id="58" name="Flowchart: Data 57">
              <a:extLst>
                <a:ext uri="{FF2B5EF4-FFF2-40B4-BE49-F238E27FC236}">
                  <a16:creationId xmlns:a16="http://schemas.microsoft.com/office/drawing/2014/main" id="{FB819260-0C70-D4BE-F64D-39C129AF1615}"/>
                </a:ext>
              </a:extLst>
            </p:cNvPr>
            <p:cNvSpPr/>
            <p:nvPr/>
          </p:nvSpPr>
          <p:spPr>
            <a:xfrm>
              <a:off x="9514028" y="991045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Initialize</a:t>
              </a:r>
            </a:p>
          </p:txBody>
        </p:sp>
        <p:sp>
          <p:nvSpPr>
            <p:cNvPr id="59" name="Flowchart: Terminator 58">
              <a:extLst>
                <a:ext uri="{FF2B5EF4-FFF2-40B4-BE49-F238E27FC236}">
                  <a16:creationId xmlns:a16="http://schemas.microsoft.com/office/drawing/2014/main" id="{45CECFD1-0BE9-DB58-070F-C99AB3E266F3}"/>
                </a:ext>
              </a:extLst>
            </p:cNvPr>
            <p:cNvSpPr/>
            <p:nvPr/>
          </p:nvSpPr>
          <p:spPr>
            <a:xfrm>
              <a:off x="9628586" y="608330"/>
              <a:ext cx="897539" cy="256440"/>
            </a:xfrm>
            <a:prstGeom prst="flowChartTerminator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START</a:t>
              </a:r>
            </a:p>
          </p:txBody>
        </p:sp>
        <p:cxnSp>
          <p:nvCxnSpPr>
            <p:cNvPr id="60" name="Straight Arrow Connector 13">
              <a:extLst>
                <a:ext uri="{FF2B5EF4-FFF2-40B4-BE49-F238E27FC236}">
                  <a16:creationId xmlns:a16="http://schemas.microsoft.com/office/drawing/2014/main" id="{4B0CD217-2752-0DBE-F686-346EF6F01560}"/>
                </a:ext>
              </a:extLst>
            </p:cNvPr>
            <p:cNvCxnSpPr>
              <a:cxnSpLocks/>
              <a:stCxn id="59" idx="2"/>
              <a:endCxn id="58" idx="1"/>
            </p:cNvCxnSpPr>
            <p:nvPr/>
          </p:nvCxnSpPr>
          <p:spPr>
            <a:xfrm rot="5400000">
              <a:off x="10014219" y="927907"/>
              <a:ext cx="12627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3">
              <a:extLst>
                <a:ext uri="{FF2B5EF4-FFF2-40B4-BE49-F238E27FC236}">
                  <a16:creationId xmlns:a16="http://schemas.microsoft.com/office/drawing/2014/main" id="{7B771D1B-DFEC-B86A-2E18-BB2677B6076F}"/>
                </a:ext>
              </a:extLst>
            </p:cNvPr>
            <p:cNvCxnSpPr>
              <a:cxnSpLocks/>
              <a:stCxn id="58" idx="4"/>
              <a:endCxn id="125" idx="1"/>
            </p:cNvCxnSpPr>
            <p:nvPr/>
          </p:nvCxnSpPr>
          <p:spPr>
            <a:xfrm rot="5400000">
              <a:off x="10026072" y="1384246"/>
              <a:ext cx="102566" cy="753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lowchart: Data 124">
              <a:extLst>
                <a:ext uri="{FF2B5EF4-FFF2-40B4-BE49-F238E27FC236}">
                  <a16:creationId xmlns:a16="http://schemas.microsoft.com/office/drawing/2014/main" id="{F957C852-7619-80F9-2060-BEFD881B696C}"/>
                </a:ext>
              </a:extLst>
            </p:cNvPr>
            <p:cNvSpPr/>
            <p:nvPr/>
          </p:nvSpPr>
          <p:spPr>
            <a:xfrm>
              <a:off x="9514028" y="1435530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Subscribe Image</a:t>
              </a:r>
            </a:p>
          </p:txBody>
        </p:sp>
        <p:cxnSp>
          <p:nvCxnSpPr>
            <p:cNvPr id="126" name="Straight Arrow Connector 13">
              <a:extLst>
                <a:ext uri="{FF2B5EF4-FFF2-40B4-BE49-F238E27FC236}">
                  <a16:creationId xmlns:a16="http://schemas.microsoft.com/office/drawing/2014/main" id="{DD49F298-1A40-CBA1-0AA6-BDD39B4870F3}"/>
                </a:ext>
              </a:extLst>
            </p:cNvPr>
            <p:cNvCxnSpPr>
              <a:cxnSpLocks/>
              <a:stCxn id="129" idx="4"/>
              <a:endCxn id="57" idx="1"/>
            </p:cNvCxnSpPr>
            <p:nvPr/>
          </p:nvCxnSpPr>
          <p:spPr>
            <a:xfrm rot="5400000">
              <a:off x="10017290" y="5455341"/>
              <a:ext cx="112594" cy="116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lowchart: Terminator 126">
              <a:extLst>
                <a:ext uri="{FF2B5EF4-FFF2-40B4-BE49-F238E27FC236}">
                  <a16:creationId xmlns:a16="http://schemas.microsoft.com/office/drawing/2014/main" id="{DEA358D0-C0E8-4209-AFDA-375F2874B50A}"/>
                </a:ext>
              </a:extLst>
            </p:cNvPr>
            <p:cNvSpPr/>
            <p:nvPr/>
          </p:nvSpPr>
          <p:spPr>
            <a:xfrm>
              <a:off x="9628586" y="5961480"/>
              <a:ext cx="897539" cy="256440"/>
            </a:xfrm>
            <a:prstGeom prst="flowChartTerminator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END</a:t>
              </a:r>
            </a:p>
          </p:txBody>
        </p:sp>
        <p:cxnSp>
          <p:nvCxnSpPr>
            <p:cNvPr id="128" name="Straight Arrow Connector 13">
              <a:extLst>
                <a:ext uri="{FF2B5EF4-FFF2-40B4-BE49-F238E27FC236}">
                  <a16:creationId xmlns:a16="http://schemas.microsoft.com/office/drawing/2014/main" id="{742FE096-5B95-07E7-5A46-B29662702C33}"/>
                </a:ext>
              </a:extLst>
            </p:cNvPr>
            <p:cNvCxnSpPr>
              <a:cxnSpLocks/>
              <a:stCxn id="57" idx="4"/>
              <a:endCxn id="127" idx="0"/>
            </p:cNvCxnSpPr>
            <p:nvPr/>
          </p:nvCxnSpPr>
          <p:spPr>
            <a:xfrm rot="16200000" flipH="1">
              <a:off x="10021511" y="5905635"/>
              <a:ext cx="107923" cy="376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lowchart: Data 128">
              <a:extLst>
                <a:ext uri="{FF2B5EF4-FFF2-40B4-BE49-F238E27FC236}">
                  <a16:creationId xmlns:a16="http://schemas.microsoft.com/office/drawing/2014/main" id="{0E65F91D-A59C-2EDB-521A-52975CB022CE}"/>
                </a:ext>
              </a:extLst>
            </p:cNvPr>
            <p:cNvSpPr/>
            <p:nvPr/>
          </p:nvSpPr>
          <p:spPr>
            <a:xfrm>
              <a:off x="9016121" y="5057126"/>
              <a:ext cx="2114930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Bound LIN_VEL and ANG_VEL</a:t>
              </a:r>
            </a:p>
          </p:txBody>
        </p:sp>
        <p:cxnSp>
          <p:nvCxnSpPr>
            <p:cNvPr id="130" name="Straight Arrow Connector 13">
              <a:extLst>
                <a:ext uri="{FF2B5EF4-FFF2-40B4-BE49-F238E27FC236}">
                  <a16:creationId xmlns:a16="http://schemas.microsoft.com/office/drawing/2014/main" id="{110616A9-00D3-0EB8-4D1E-87B3B8E682D3}"/>
                </a:ext>
              </a:extLst>
            </p:cNvPr>
            <p:cNvCxnSpPr>
              <a:cxnSpLocks/>
              <a:stCxn id="149" idx="4"/>
              <a:endCxn id="129" idx="1"/>
            </p:cNvCxnSpPr>
            <p:nvPr/>
          </p:nvCxnSpPr>
          <p:spPr>
            <a:xfrm rot="5400000">
              <a:off x="10216245" y="4701594"/>
              <a:ext cx="212875" cy="498190"/>
            </a:xfrm>
            <a:prstGeom prst="bentConnector3">
              <a:avLst>
                <a:gd name="adj1" fmla="val 36315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lowchart: Data 130">
              <a:extLst>
                <a:ext uri="{FF2B5EF4-FFF2-40B4-BE49-F238E27FC236}">
                  <a16:creationId xmlns:a16="http://schemas.microsoft.com/office/drawing/2014/main" id="{0D0135BD-4C24-0548-3BF8-7BE8298286C4}"/>
                </a:ext>
              </a:extLst>
            </p:cNvPr>
            <p:cNvSpPr/>
            <p:nvPr/>
          </p:nvSpPr>
          <p:spPr>
            <a:xfrm>
              <a:off x="9016121" y="352166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rgbClr val="000000"/>
                  </a:solidFill>
                </a:rPr>
                <a:t>c_x</a:t>
              </a:r>
              <a:r>
                <a:rPr lang="en-US" sz="600" dirty="0">
                  <a:solidFill>
                    <a:srgbClr val="000000"/>
                  </a:solidFill>
                </a:rPr>
                <a:t>, </a:t>
              </a:r>
              <a:r>
                <a:rPr lang="en-US" sz="600" dirty="0" err="1">
                  <a:solidFill>
                    <a:srgbClr val="000000"/>
                  </a:solidFill>
                </a:rPr>
                <a:t>c_y</a:t>
              </a:r>
              <a:r>
                <a:rPr lang="en-US" sz="600" dirty="0">
                  <a:solidFill>
                    <a:srgbClr val="000000"/>
                  </a:solidFill>
                </a:rPr>
                <a:t> = m10/m00, m01/m00</a:t>
              </a:r>
            </a:p>
          </p:txBody>
        </p:sp>
        <p:sp>
          <p:nvSpPr>
            <p:cNvPr id="132" name="Flowchart: Decision 131">
              <a:extLst>
                <a:ext uri="{FF2B5EF4-FFF2-40B4-BE49-F238E27FC236}">
                  <a16:creationId xmlns:a16="http://schemas.microsoft.com/office/drawing/2014/main" id="{86702DB9-3DEC-BA03-A24C-BF30F9EF3038}"/>
                </a:ext>
              </a:extLst>
            </p:cNvPr>
            <p:cNvSpPr/>
            <p:nvPr/>
          </p:nvSpPr>
          <p:spPr>
            <a:xfrm>
              <a:off x="9452959" y="2862117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Cluster detected?</a:t>
              </a:r>
            </a:p>
          </p:txBody>
        </p:sp>
        <p:sp>
          <p:nvSpPr>
            <p:cNvPr id="133" name="Flowchart: Data 132">
              <a:extLst>
                <a:ext uri="{FF2B5EF4-FFF2-40B4-BE49-F238E27FC236}">
                  <a16:creationId xmlns:a16="http://schemas.microsoft.com/office/drawing/2014/main" id="{986EC0A0-049F-A206-AB51-126540C0211E}"/>
                </a:ext>
              </a:extLst>
            </p:cNvPr>
            <p:cNvSpPr/>
            <p:nvPr/>
          </p:nvSpPr>
          <p:spPr>
            <a:xfrm>
              <a:off x="10004398" y="352166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rgbClr val="000000"/>
                  </a:solidFill>
                </a:rPr>
                <a:t>c_x</a:t>
              </a:r>
              <a:r>
                <a:rPr lang="en-US" sz="600" dirty="0">
                  <a:solidFill>
                    <a:srgbClr val="000000"/>
                  </a:solidFill>
                </a:rPr>
                <a:t>, </a:t>
              </a:r>
              <a:r>
                <a:rPr lang="en-US" sz="600" dirty="0" err="1">
                  <a:solidFill>
                    <a:srgbClr val="000000"/>
                  </a:solidFill>
                </a:rPr>
                <a:t>c_y</a:t>
              </a:r>
              <a:r>
                <a:rPr lang="en-US" sz="600" dirty="0">
                  <a:solidFill>
                    <a:srgbClr val="000000"/>
                  </a:solidFill>
                </a:rPr>
                <a:t> = w/2, h/2</a:t>
              </a:r>
            </a:p>
          </p:txBody>
        </p:sp>
        <p:sp>
          <p:nvSpPr>
            <p:cNvPr id="134" name="Flowchart: Data 133">
              <a:extLst>
                <a:ext uri="{FF2B5EF4-FFF2-40B4-BE49-F238E27FC236}">
                  <a16:creationId xmlns:a16="http://schemas.microsoft.com/office/drawing/2014/main" id="{56E8EC6B-2B08-878A-7D36-969EA839A13C}"/>
                </a:ext>
              </a:extLst>
            </p:cNvPr>
            <p:cNvSpPr/>
            <p:nvPr/>
          </p:nvSpPr>
          <p:spPr>
            <a:xfrm>
              <a:off x="8957861" y="1876248"/>
              <a:ext cx="1126653" cy="341919"/>
            </a:xfrm>
            <a:prstGeom prst="flowChartInputOutput">
              <a:avLst/>
            </a:prstGeom>
            <a:solidFill>
              <a:srgbClr val="FF0000">
                <a:alpha val="50196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Crop Image</a:t>
              </a:r>
            </a:p>
          </p:txBody>
        </p:sp>
        <p:sp>
          <p:nvSpPr>
            <p:cNvPr id="135" name="Flowchart: Data 134">
              <a:extLst>
                <a:ext uri="{FF2B5EF4-FFF2-40B4-BE49-F238E27FC236}">
                  <a16:creationId xmlns:a16="http://schemas.microsoft.com/office/drawing/2014/main" id="{454F4E8D-849A-3E45-24B7-1EDFA5903DBB}"/>
                </a:ext>
              </a:extLst>
            </p:cNvPr>
            <p:cNvSpPr/>
            <p:nvPr/>
          </p:nvSpPr>
          <p:spPr>
            <a:xfrm>
              <a:off x="10062659" y="187624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Convert from RGB to HSV</a:t>
              </a:r>
            </a:p>
          </p:txBody>
        </p:sp>
        <p:sp>
          <p:nvSpPr>
            <p:cNvPr id="136" name="Flowchart: Data 135">
              <a:extLst>
                <a:ext uri="{FF2B5EF4-FFF2-40B4-BE49-F238E27FC236}">
                  <a16:creationId xmlns:a16="http://schemas.microsoft.com/office/drawing/2014/main" id="{7AFC7AB7-EF26-D53C-A77E-10D3366D0D5F}"/>
                </a:ext>
              </a:extLst>
            </p:cNvPr>
            <p:cNvSpPr/>
            <p:nvPr/>
          </p:nvSpPr>
          <p:spPr>
            <a:xfrm>
              <a:off x="8957861" y="2316964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Compute moments</a:t>
              </a:r>
            </a:p>
          </p:txBody>
        </p:sp>
        <p:sp>
          <p:nvSpPr>
            <p:cNvPr id="137" name="Flowchart: Data 136">
              <a:extLst>
                <a:ext uri="{FF2B5EF4-FFF2-40B4-BE49-F238E27FC236}">
                  <a16:creationId xmlns:a16="http://schemas.microsoft.com/office/drawing/2014/main" id="{88CE9CEC-63F0-C97B-D419-B5D1BF2D0819}"/>
                </a:ext>
              </a:extLst>
            </p:cNvPr>
            <p:cNvSpPr/>
            <p:nvPr/>
          </p:nvSpPr>
          <p:spPr>
            <a:xfrm>
              <a:off x="10062659" y="2316964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Apply HSV Thresholds</a:t>
              </a:r>
            </a:p>
          </p:txBody>
        </p:sp>
        <p:cxnSp>
          <p:nvCxnSpPr>
            <p:cNvPr id="138" name="Straight Arrow Connector 13">
              <a:extLst>
                <a:ext uri="{FF2B5EF4-FFF2-40B4-BE49-F238E27FC236}">
                  <a16:creationId xmlns:a16="http://schemas.microsoft.com/office/drawing/2014/main" id="{6BDDE644-5234-83E7-210B-73A5997FCA3D}"/>
                </a:ext>
              </a:extLst>
            </p:cNvPr>
            <p:cNvCxnSpPr>
              <a:cxnSpLocks/>
              <a:stCxn id="125" idx="2"/>
              <a:endCxn id="134" idx="2"/>
            </p:cNvCxnSpPr>
            <p:nvPr/>
          </p:nvCxnSpPr>
          <p:spPr>
            <a:xfrm rot="10800000" flipV="1">
              <a:off x="9070527" y="1606490"/>
              <a:ext cx="556167" cy="440718"/>
            </a:xfrm>
            <a:prstGeom prst="bentConnector3">
              <a:avLst>
                <a:gd name="adj1" fmla="val 157969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">
              <a:extLst>
                <a:ext uri="{FF2B5EF4-FFF2-40B4-BE49-F238E27FC236}">
                  <a16:creationId xmlns:a16="http://schemas.microsoft.com/office/drawing/2014/main" id="{B4DD0F89-BA97-CCD9-3BA3-B899EFB09542}"/>
                </a:ext>
              </a:extLst>
            </p:cNvPr>
            <p:cNvCxnSpPr>
              <a:cxnSpLocks/>
              <a:stCxn id="134" idx="5"/>
              <a:endCxn id="135" idx="2"/>
            </p:cNvCxnSpPr>
            <p:nvPr/>
          </p:nvCxnSpPr>
          <p:spPr>
            <a:xfrm>
              <a:off x="9971849" y="2047207"/>
              <a:ext cx="20347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">
              <a:extLst>
                <a:ext uri="{FF2B5EF4-FFF2-40B4-BE49-F238E27FC236}">
                  <a16:creationId xmlns:a16="http://schemas.microsoft.com/office/drawing/2014/main" id="{C97CCC4A-ECBB-9519-957B-E6FDB6D66EF4}"/>
                </a:ext>
              </a:extLst>
            </p:cNvPr>
            <p:cNvCxnSpPr>
              <a:cxnSpLocks/>
              <a:stCxn id="137" idx="2"/>
              <a:endCxn id="136" idx="5"/>
            </p:cNvCxnSpPr>
            <p:nvPr/>
          </p:nvCxnSpPr>
          <p:spPr>
            <a:xfrm flipH="1">
              <a:off x="9971849" y="2487924"/>
              <a:ext cx="203475" cy="0"/>
            </a:xfrm>
            <a:prstGeom prst="straightConnector1">
              <a:avLst/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3">
              <a:extLst>
                <a:ext uri="{FF2B5EF4-FFF2-40B4-BE49-F238E27FC236}">
                  <a16:creationId xmlns:a16="http://schemas.microsoft.com/office/drawing/2014/main" id="{43833042-023B-F060-F0AD-6F87DF8ACB60}"/>
                </a:ext>
              </a:extLst>
            </p:cNvPr>
            <p:cNvCxnSpPr>
              <a:cxnSpLocks/>
              <a:stCxn id="135" idx="5"/>
              <a:endCxn id="137" idx="5"/>
            </p:cNvCxnSpPr>
            <p:nvPr/>
          </p:nvCxnSpPr>
          <p:spPr>
            <a:xfrm>
              <a:off x="11076647" y="2047207"/>
              <a:ext cx="11652" cy="440717"/>
            </a:xfrm>
            <a:prstGeom prst="bentConnector3">
              <a:avLst>
                <a:gd name="adj1" fmla="val 2766913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3">
              <a:extLst>
                <a:ext uri="{FF2B5EF4-FFF2-40B4-BE49-F238E27FC236}">
                  <a16:creationId xmlns:a16="http://schemas.microsoft.com/office/drawing/2014/main" id="{53282003-6B73-E222-BE6E-F76685B2A6FC}"/>
                </a:ext>
              </a:extLst>
            </p:cNvPr>
            <p:cNvCxnSpPr>
              <a:cxnSpLocks/>
              <a:stCxn id="136" idx="2"/>
              <a:endCxn id="132" idx="0"/>
            </p:cNvCxnSpPr>
            <p:nvPr/>
          </p:nvCxnSpPr>
          <p:spPr>
            <a:xfrm rot="10800000" flipH="1" flipV="1">
              <a:off x="9070525" y="2487923"/>
              <a:ext cx="1008196" cy="374193"/>
            </a:xfrm>
            <a:prstGeom prst="bentConnector4">
              <a:avLst>
                <a:gd name="adj1" fmla="val -20803"/>
                <a:gd name="adj2" fmla="val 6272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3">
              <a:extLst>
                <a:ext uri="{FF2B5EF4-FFF2-40B4-BE49-F238E27FC236}">
                  <a16:creationId xmlns:a16="http://schemas.microsoft.com/office/drawing/2014/main" id="{1DA0170B-5DE5-E8DB-3F29-57E6CF142536}"/>
                </a:ext>
              </a:extLst>
            </p:cNvPr>
            <p:cNvCxnSpPr>
              <a:cxnSpLocks/>
              <a:stCxn id="132" idx="3"/>
              <a:endCxn id="133" idx="1"/>
            </p:cNvCxnSpPr>
            <p:nvPr/>
          </p:nvCxnSpPr>
          <p:spPr>
            <a:xfrm flipH="1">
              <a:off x="10567725" y="3146118"/>
              <a:ext cx="136760" cy="375549"/>
            </a:xfrm>
            <a:prstGeom prst="bentConnector4">
              <a:avLst>
                <a:gd name="adj1" fmla="val -153361"/>
                <a:gd name="adj2" fmla="val 48252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3">
              <a:extLst>
                <a:ext uri="{FF2B5EF4-FFF2-40B4-BE49-F238E27FC236}">
                  <a16:creationId xmlns:a16="http://schemas.microsoft.com/office/drawing/2014/main" id="{8DC99EFC-4FB4-2C39-9ED9-6B87C5267D9D}"/>
                </a:ext>
              </a:extLst>
            </p:cNvPr>
            <p:cNvCxnSpPr>
              <a:cxnSpLocks/>
              <a:stCxn id="132" idx="1"/>
              <a:endCxn id="131" idx="1"/>
            </p:cNvCxnSpPr>
            <p:nvPr/>
          </p:nvCxnSpPr>
          <p:spPr>
            <a:xfrm rot="10800000" flipH="1" flipV="1">
              <a:off x="9452958" y="3146117"/>
              <a:ext cx="126489" cy="375549"/>
            </a:xfrm>
            <a:prstGeom prst="bentConnector4">
              <a:avLst>
                <a:gd name="adj1" fmla="val -165814"/>
                <a:gd name="adj2" fmla="val 46701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lowchart: Data 144">
              <a:extLst>
                <a:ext uri="{FF2B5EF4-FFF2-40B4-BE49-F238E27FC236}">
                  <a16:creationId xmlns:a16="http://schemas.microsoft.com/office/drawing/2014/main" id="{A8AE409E-82FC-A3DE-C50A-5C5E6013BBA5}"/>
                </a:ext>
              </a:extLst>
            </p:cNvPr>
            <p:cNvSpPr/>
            <p:nvPr/>
          </p:nvSpPr>
          <p:spPr>
            <a:xfrm>
              <a:off x="10009533" y="4057907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46" name="Flowchart: Data 145">
              <a:extLst>
                <a:ext uri="{FF2B5EF4-FFF2-40B4-BE49-F238E27FC236}">
                  <a16:creationId xmlns:a16="http://schemas.microsoft.com/office/drawing/2014/main" id="{77A61426-C07D-A60B-90F1-11CAD427AB95}"/>
                </a:ext>
              </a:extLst>
            </p:cNvPr>
            <p:cNvSpPr/>
            <p:nvPr/>
          </p:nvSpPr>
          <p:spPr>
            <a:xfrm>
              <a:off x="9021256" y="4057655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47" name="Flowchart: Data 146">
              <a:extLst>
                <a:ext uri="{FF2B5EF4-FFF2-40B4-BE49-F238E27FC236}">
                  <a16:creationId xmlns:a16="http://schemas.microsoft.com/office/drawing/2014/main" id="{403A850B-42BC-55BB-B29E-B29E9F0115C8}"/>
                </a:ext>
              </a:extLst>
            </p:cNvPr>
            <p:cNvSpPr/>
            <p:nvPr/>
          </p:nvSpPr>
          <p:spPr>
            <a:xfrm>
              <a:off x="9021256" y="4057693"/>
              <a:ext cx="2114930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CTE = 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(w</a:t>
              </a:r>
              <a:r>
                <a:rPr lang="en-US" sz="700" b="0" i="0" dirty="0">
                  <a:effectLst/>
                  <a:latin typeface="ui-monospace"/>
                </a:rPr>
                <a:t>/2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 </a:t>
              </a:r>
              <a:r>
                <a:rPr lang="en-US" sz="700" dirty="0">
                  <a:solidFill>
                    <a:srgbClr val="1F2328"/>
                  </a:solidFill>
                  <a:latin typeface="ui-monospace"/>
                </a:rPr>
                <a:t>-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 </a:t>
              </a:r>
              <a:r>
                <a:rPr lang="en-US" sz="700" b="0" i="0" dirty="0" err="1">
                  <a:solidFill>
                    <a:srgbClr val="1F2328"/>
                  </a:solidFill>
                  <a:effectLst/>
                  <a:latin typeface="ui-monospace"/>
                </a:rPr>
                <a:t>c_x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 </a:t>
              </a:r>
              <a:r>
                <a:rPr lang="en-US" sz="700" b="0" i="0" dirty="0">
                  <a:effectLst/>
                  <a:latin typeface="ui-monospace"/>
                </a:rPr>
                <a:t>+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 </a:t>
              </a:r>
              <a:r>
                <a:rPr lang="en-US" sz="700" b="0" i="0" dirty="0">
                  <a:effectLst/>
                  <a:latin typeface="ui-monospace"/>
                </a:rPr>
                <a:t>10</a:t>
              </a:r>
              <a:r>
                <a:rPr lang="en-US" sz="700" b="0" i="0" dirty="0">
                  <a:solidFill>
                    <a:srgbClr val="1F2328"/>
                  </a:solidFill>
                  <a:effectLst/>
                  <a:latin typeface="ui-monospace"/>
                </a:rPr>
                <a:t>)</a:t>
              </a:r>
              <a:r>
                <a:rPr lang="en-US" sz="700" b="0" i="0" dirty="0">
                  <a:effectLst/>
                  <a:latin typeface="ui-monospace"/>
                </a:rPr>
                <a:t>/175</a:t>
              </a:r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48" name="Flowchart: Data 147">
              <a:extLst>
                <a:ext uri="{FF2B5EF4-FFF2-40B4-BE49-F238E27FC236}">
                  <a16:creationId xmlns:a16="http://schemas.microsoft.com/office/drawing/2014/main" id="{DA8E5C75-7201-076F-15D6-CB355A488653}"/>
                </a:ext>
              </a:extLst>
            </p:cNvPr>
            <p:cNvSpPr/>
            <p:nvPr/>
          </p:nvSpPr>
          <p:spPr>
            <a:xfrm>
              <a:off x="9020173" y="4502332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LIN_VEL = 0.05 m/s</a:t>
              </a:r>
            </a:p>
          </p:txBody>
        </p:sp>
        <p:sp>
          <p:nvSpPr>
            <p:cNvPr id="149" name="Flowchart: Data 148">
              <a:extLst>
                <a:ext uri="{FF2B5EF4-FFF2-40B4-BE49-F238E27FC236}">
                  <a16:creationId xmlns:a16="http://schemas.microsoft.com/office/drawing/2014/main" id="{E65BE550-D148-E9AC-3E62-ECD7950D0D8B}"/>
                </a:ext>
              </a:extLst>
            </p:cNvPr>
            <p:cNvSpPr/>
            <p:nvPr/>
          </p:nvSpPr>
          <p:spPr>
            <a:xfrm>
              <a:off x="10008450" y="4502332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ANG_VEL = PID_LAT(CTE)</a:t>
              </a:r>
            </a:p>
          </p:txBody>
        </p:sp>
        <p:cxnSp>
          <p:nvCxnSpPr>
            <p:cNvPr id="150" name="Straight Arrow Connector 13">
              <a:extLst>
                <a:ext uri="{FF2B5EF4-FFF2-40B4-BE49-F238E27FC236}">
                  <a16:creationId xmlns:a16="http://schemas.microsoft.com/office/drawing/2014/main" id="{25CC3030-986A-8802-9A47-A2656C02B2D1}"/>
                </a:ext>
              </a:extLst>
            </p:cNvPr>
            <p:cNvCxnSpPr>
              <a:cxnSpLocks/>
              <a:stCxn id="131" idx="4"/>
              <a:endCxn id="147" idx="1"/>
            </p:cNvCxnSpPr>
            <p:nvPr/>
          </p:nvCxnSpPr>
          <p:spPr>
            <a:xfrm rot="16200000" flipH="1">
              <a:off x="9732032" y="3711003"/>
              <a:ext cx="194106" cy="499273"/>
            </a:xfrm>
            <a:prstGeom prst="bentConnector3">
              <a:avLst>
                <a:gd name="adj1" fmla="val 3049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3">
              <a:extLst>
                <a:ext uri="{FF2B5EF4-FFF2-40B4-BE49-F238E27FC236}">
                  <a16:creationId xmlns:a16="http://schemas.microsoft.com/office/drawing/2014/main" id="{FDC5E287-78D5-37F9-BA6D-7F4FE3AB5885}"/>
                </a:ext>
              </a:extLst>
            </p:cNvPr>
            <p:cNvCxnSpPr>
              <a:cxnSpLocks/>
              <a:stCxn id="133" idx="4"/>
              <a:endCxn id="147" idx="1"/>
            </p:cNvCxnSpPr>
            <p:nvPr/>
          </p:nvCxnSpPr>
          <p:spPr>
            <a:xfrm rot="5400000">
              <a:off x="10226171" y="3716138"/>
              <a:ext cx="194106" cy="489004"/>
            </a:xfrm>
            <a:prstGeom prst="bentConnector3">
              <a:avLst>
                <a:gd name="adj1" fmla="val 3049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3">
              <a:extLst>
                <a:ext uri="{FF2B5EF4-FFF2-40B4-BE49-F238E27FC236}">
                  <a16:creationId xmlns:a16="http://schemas.microsoft.com/office/drawing/2014/main" id="{488E2D46-C107-89BF-A3A2-668253EB75B6}"/>
                </a:ext>
              </a:extLst>
            </p:cNvPr>
            <p:cNvCxnSpPr>
              <a:cxnSpLocks/>
              <a:stCxn id="145" idx="5"/>
              <a:endCxn id="149" idx="5"/>
            </p:cNvCxnSpPr>
            <p:nvPr/>
          </p:nvCxnSpPr>
          <p:spPr>
            <a:xfrm flipH="1">
              <a:off x="11022438" y="4228866"/>
              <a:ext cx="1083" cy="444425"/>
            </a:xfrm>
            <a:prstGeom prst="bentConnector3">
              <a:avLst>
                <a:gd name="adj1" fmla="val -29779492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3">
              <a:extLst>
                <a:ext uri="{FF2B5EF4-FFF2-40B4-BE49-F238E27FC236}">
                  <a16:creationId xmlns:a16="http://schemas.microsoft.com/office/drawing/2014/main" id="{1498F608-EB48-59D5-7572-2640A479FFD6}"/>
                </a:ext>
              </a:extLst>
            </p:cNvPr>
            <p:cNvCxnSpPr>
              <a:cxnSpLocks/>
              <a:stCxn id="148" idx="4"/>
              <a:endCxn id="129" idx="1"/>
            </p:cNvCxnSpPr>
            <p:nvPr/>
          </p:nvCxnSpPr>
          <p:spPr>
            <a:xfrm rot="16200000" flipH="1">
              <a:off x="9722106" y="4705644"/>
              <a:ext cx="212875" cy="490087"/>
            </a:xfrm>
            <a:prstGeom prst="bentConnector3">
              <a:avLst>
                <a:gd name="adj1" fmla="val 36316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E838CD3-29FE-5FEC-E3B7-D92468BABDA6}"/>
                </a:ext>
              </a:extLst>
            </p:cNvPr>
            <p:cNvSpPr txBox="1"/>
            <p:nvPr/>
          </p:nvSpPr>
          <p:spPr>
            <a:xfrm>
              <a:off x="9084333" y="2930312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022F029-7210-A078-F08E-9C874BDB44CC}"/>
                </a:ext>
              </a:extLst>
            </p:cNvPr>
            <p:cNvSpPr txBox="1"/>
            <p:nvPr/>
          </p:nvSpPr>
          <p:spPr>
            <a:xfrm>
              <a:off x="10544558" y="2927446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8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ine_following_real_robot">
            <a:hlinkClick r:id="" action="ppaction://media"/>
            <a:extLst>
              <a:ext uri="{FF2B5EF4-FFF2-40B4-BE49-F238E27FC236}">
                <a16:creationId xmlns:a16="http://schemas.microsoft.com/office/drawing/2014/main" id="{D2759627-E099-E30A-626B-6EF81EEE0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199" y="2514600"/>
            <a:ext cx="3657600" cy="2057400"/>
          </a:xfrm>
          <a:prstGeom prst="rect">
            <a:avLst/>
          </a:prstGeom>
        </p:spPr>
      </p:pic>
      <p:pic>
        <p:nvPicPr>
          <p:cNvPr id="10" name="line_following_real_rviz">
            <a:hlinkClick r:id="" action="ppaction://media"/>
            <a:extLst>
              <a:ext uri="{FF2B5EF4-FFF2-40B4-BE49-F238E27FC236}">
                <a16:creationId xmlns:a16="http://schemas.microsoft.com/office/drawing/2014/main" id="{2D55532D-552F-A978-80F5-DB4D14DC2E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89383" y="2514600"/>
            <a:ext cx="3657600" cy="2057400"/>
          </a:xfrm>
          <a:prstGeom prst="rect">
            <a:avLst/>
          </a:prstGeom>
        </p:spPr>
      </p:pic>
      <p:pic>
        <p:nvPicPr>
          <p:cNvPr id="6" name="line_following_sim">
            <a:hlinkClick r:id="" action="ppaction://media"/>
            <a:extLst>
              <a:ext uri="{FF2B5EF4-FFF2-40B4-BE49-F238E27FC236}">
                <a16:creationId xmlns:a16="http://schemas.microsoft.com/office/drawing/2014/main" id="{B67E79C4-ECD2-2A3B-469A-BED9D5AE62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5016" y="2514600"/>
            <a:ext cx="3657600" cy="205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B496A-650B-A79D-744F-C398E0675DF2}"/>
              </a:ext>
            </a:extLst>
          </p:cNvPr>
          <p:cNvSpPr txBox="1"/>
          <p:nvPr/>
        </p:nvSpPr>
        <p:spPr>
          <a:xfrm>
            <a:off x="1535659" y="469900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69CF7-DA85-1C61-85D4-4A045E6EE682}"/>
              </a:ext>
            </a:extLst>
          </p:cNvPr>
          <p:cNvSpPr txBox="1"/>
          <p:nvPr/>
        </p:nvSpPr>
        <p:spPr>
          <a:xfrm>
            <a:off x="5467173" y="4699000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TurtleBot3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562F-4AF6-18C0-9071-A6E76F0428DA}"/>
              </a:ext>
            </a:extLst>
          </p:cNvPr>
          <p:cNvSpPr txBox="1"/>
          <p:nvPr/>
        </p:nvSpPr>
        <p:spPr>
          <a:xfrm>
            <a:off x="9605197" y="4699000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Remote PC</a:t>
            </a:r>
          </a:p>
        </p:txBody>
      </p:sp>
    </p:spTree>
    <p:extLst>
      <p:ext uri="{BB962C8B-B14F-4D97-AF65-F5344CB8AC3E}">
        <p14:creationId xmlns:p14="http://schemas.microsoft.com/office/powerpoint/2010/main" val="12470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1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1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307200f-adf2-4dbb-94fd-dcc73869c24f"/>
    <ds:schemaRef ds:uri="681e0752-7327-43ef-af71-087853e23a2f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420</Words>
  <Application>Microsoft Office PowerPoint</Application>
  <PresentationFormat>Widescreen</PresentationFormat>
  <Paragraphs>86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Cambria Math</vt:lpstr>
      <vt:lpstr>Consolas</vt:lpstr>
      <vt:lpstr>Trebuchet MS</vt:lpstr>
      <vt:lpstr>ui-monospace</vt:lpstr>
      <vt:lpstr>Wingdings 2</vt:lpstr>
      <vt:lpstr>Wingdings 3</vt:lpstr>
      <vt:lpstr>ARMLab CU-ICAR</vt:lpstr>
      <vt:lpstr>AuE-8230 Autonomy: Science and Systems</vt:lpstr>
      <vt:lpstr>Task 3</vt:lpstr>
      <vt:lpstr>Approach</vt:lpstr>
      <vt:lpstr>Approach</vt:lpstr>
      <vt:lpstr>Approach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207</cp:revision>
  <dcterms:created xsi:type="dcterms:W3CDTF">2020-04-29T07:35:04Z</dcterms:created>
  <dcterms:modified xsi:type="dcterms:W3CDTF">2023-05-04T17:34:44Z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